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6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313" r:id="rId13"/>
    <p:sldId id="292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86332" autoAdjust="0"/>
  </p:normalViewPr>
  <p:slideViewPr>
    <p:cSldViewPr>
      <p:cViewPr varScale="1">
        <p:scale>
          <a:sx n="96" d="100"/>
          <a:sy n="96" d="100"/>
        </p:scale>
        <p:origin x="-12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dirty="0" smtClean="0"/>
              <a:t>Introduction</a:t>
            </a:r>
            <a:endParaRPr lang="fr-FR" dirty="0" smtClean="0"/>
          </a:p>
          <a:p>
            <a:r>
              <a:rPr lang="fr-FR" i="1" dirty="0" smtClean="0"/>
              <a:t>Les </a:t>
            </a:r>
            <a:r>
              <a:rPr lang="fr-FR" i="1" dirty="0" smtClean="0"/>
              <a:t>adjectifs possessifs</a:t>
            </a:r>
            <a:endParaRPr lang="fr-FR" i="1" dirty="0"/>
          </a:p>
        </p:txBody>
      </p:sp>
      <p:pic>
        <p:nvPicPr>
          <p:cNvPr id="2" name="Picture 2" descr="C:\Users\esmith4\AppData\Local\Microsoft\Windows\Temporary Internet Files\Content.IE5\UX5A96T0\MC9004398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smith4\AppData\Local\Microsoft\Windows\Temporary Internet Files\Content.IE5\7BBPLW8Y\MC9004404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smith4\AppData\Local\Microsoft\Windows\Temporary Internet Files\Content.IE5\UX5A96T0\MC9003833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1816913" cy="16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mith4\AppData\Local\Microsoft\Windows\Temporary Internet Files\Content.IE5\8K89QBVU\MC9003246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167701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910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 sac à dos?</a:t>
            </a:r>
          </a:p>
          <a:p>
            <a:pPr>
              <a:buNone/>
            </a:pPr>
            <a:r>
              <a:rPr lang="fr-FR" b="1" dirty="0" smtClean="0"/>
              <a:t>E2: Le sac à dos est à </a:t>
            </a:r>
            <a:r>
              <a:rPr lang="fr-FR" b="1" i="1" u="sng" dirty="0" smtClean="0"/>
              <a:t>moi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donc c’est </a:t>
            </a:r>
            <a:r>
              <a:rPr lang="fr-FR" b="1" i="1" u="sng" dirty="0" smtClean="0"/>
              <a:t>mon</a:t>
            </a:r>
            <a:r>
              <a:rPr lang="fr-FR" b="1" dirty="0" smtClean="0"/>
              <a:t> sac à dos!</a:t>
            </a:r>
          </a:p>
        </p:txBody>
      </p:sp>
      <p:pic>
        <p:nvPicPr>
          <p:cNvPr id="3075" name="Picture 3" descr="C:\Documents and Settings\Michael\Local Settings\Temporary Internet Files\Content.IE5\2303URME\MC9003837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83343"/>
            <a:ext cx="2438400" cy="3207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910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 stylo?</a:t>
            </a:r>
          </a:p>
          <a:p>
            <a:pPr>
              <a:buNone/>
            </a:pPr>
            <a:r>
              <a:rPr lang="fr-FR" b="1" dirty="0" smtClean="0"/>
              <a:t>E2: Le stylo est à </a:t>
            </a:r>
            <a:r>
              <a:rPr lang="fr-FR" b="1" i="1" u="sng" dirty="0" smtClean="0"/>
              <a:t>toi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stylo!</a:t>
            </a:r>
          </a:p>
        </p:txBody>
      </p:sp>
      <p:pic>
        <p:nvPicPr>
          <p:cNvPr id="4098" name="Picture 2" descr="C:\Documents and Settings\Michael\Local Settings\Temporary Internet Files\Content.IE5\1DT1LMKL\MC9102171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6890" y="1554566"/>
            <a:ext cx="1864309" cy="2622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910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la trousse?</a:t>
            </a:r>
          </a:p>
          <a:p>
            <a:pPr>
              <a:buNone/>
            </a:pPr>
            <a:r>
              <a:rPr lang="fr-FR" b="1" dirty="0" smtClean="0"/>
              <a:t>E1: La trousse est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trousse!</a:t>
            </a:r>
          </a:p>
        </p:txBody>
      </p:sp>
      <p:pic>
        <p:nvPicPr>
          <p:cNvPr id="5122" name="Picture 2" descr="C:\Documents and Settings\Michael\Local Settings\Temporary Internet Files\Content.IE5\T3QP2G2F\MC9002340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82764"/>
            <a:ext cx="3124200" cy="2759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4196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les crayons?</a:t>
            </a:r>
          </a:p>
          <a:p>
            <a:pPr>
              <a:buNone/>
            </a:pPr>
            <a:r>
              <a:rPr lang="fr-FR" b="1" dirty="0" smtClean="0"/>
              <a:t>E2: Les crayons sont à </a:t>
            </a:r>
            <a:r>
              <a:rPr lang="fr-FR" b="1" i="1" u="sng" dirty="0" smtClean="0"/>
              <a:t>Marc et Joël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crayons!</a:t>
            </a:r>
          </a:p>
        </p:txBody>
      </p:sp>
      <p:pic>
        <p:nvPicPr>
          <p:cNvPr id="6147" name="Picture 3" descr="C:\Documents and Settings\Michael\Local Settings\Temporary Internet Files\Content.IE5\2303URME\MC9004124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972842"/>
            <a:ext cx="3124200" cy="3435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la calculatrice?</a:t>
            </a:r>
          </a:p>
          <a:p>
            <a:pPr>
              <a:buNone/>
            </a:pPr>
            <a:r>
              <a:rPr lang="fr-FR" b="1" dirty="0" smtClean="0"/>
              <a:t>E1: La calculatrice est à </a:t>
            </a:r>
            <a:r>
              <a:rPr lang="fr-FR" b="1" i="1" u="sng" dirty="0" smtClean="0"/>
              <a:t>Brigitte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calculatrice!</a:t>
            </a:r>
          </a:p>
        </p:txBody>
      </p:sp>
      <p:pic>
        <p:nvPicPr>
          <p:cNvPr id="7170" name="Picture 2" descr="C:\Documents and Settings\Michael\Local Settings\Temporary Internet Files\Content.IE5\T3QP2G2F\MC90043486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572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3434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les règles (f.)?</a:t>
            </a:r>
          </a:p>
          <a:p>
            <a:pPr>
              <a:buNone/>
            </a:pPr>
            <a:r>
              <a:rPr lang="fr-FR" b="1" dirty="0" smtClean="0"/>
              <a:t>E2: Les règles sont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</a:t>
            </a:r>
            <a:r>
              <a:rPr lang="fr-FR" b="1" dirty="0" smtClean="0"/>
              <a:t>ce sont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règles!</a:t>
            </a:r>
          </a:p>
        </p:txBody>
      </p:sp>
      <p:pic>
        <p:nvPicPr>
          <p:cNvPr id="8194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0"/>
            <a:ext cx="2362200" cy="2324304"/>
          </a:xfrm>
          <a:prstGeom prst="rect">
            <a:avLst/>
          </a:prstGeom>
          <a:noFill/>
        </p:spPr>
      </p:pic>
      <p:pic>
        <p:nvPicPr>
          <p:cNvPr id="6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28800"/>
            <a:ext cx="2362200" cy="2324304"/>
          </a:xfrm>
          <a:prstGeom prst="rect">
            <a:avLst/>
          </a:prstGeom>
          <a:noFill/>
        </p:spPr>
      </p:pic>
      <p:pic>
        <p:nvPicPr>
          <p:cNvPr id="7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362200" cy="2324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2672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les papiers (m.)?</a:t>
            </a:r>
          </a:p>
          <a:p>
            <a:pPr>
              <a:buNone/>
            </a:pPr>
            <a:r>
              <a:rPr lang="fr-FR" b="1" dirty="0" smtClean="0"/>
              <a:t>E1: Les papiers sont à </a:t>
            </a:r>
            <a:r>
              <a:rPr lang="fr-FR" b="1" i="1" u="sng" dirty="0" smtClean="0"/>
              <a:t>vous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</a:t>
            </a:r>
            <a:r>
              <a:rPr lang="fr-FR" b="1" dirty="0" smtClean="0"/>
              <a:t>ce sont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papiers!</a:t>
            </a:r>
          </a:p>
        </p:txBody>
      </p:sp>
      <p:sp>
        <p:nvSpPr>
          <p:cNvPr id="9218" name="Documents"/>
          <p:cNvSpPr>
            <a:spLocks noEditPoints="1" noChangeArrowheads="1"/>
          </p:cNvSpPr>
          <p:nvPr/>
        </p:nvSpPr>
        <p:spPr bwMode="auto">
          <a:xfrm>
            <a:off x="3886200" y="1524000"/>
            <a:ext cx="2209800" cy="26479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 classeur?</a:t>
            </a:r>
          </a:p>
          <a:p>
            <a:pPr>
              <a:buNone/>
            </a:pPr>
            <a:r>
              <a:rPr lang="fr-FR" b="1" dirty="0" smtClean="0"/>
              <a:t>E2: Le classeur est à </a:t>
            </a:r>
            <a:r>
              <a:rPr lang="fr-FR" b="1" i="1" u="sng" dirty="0" smtClean="0"/>
              <a:t>Janine et Paulette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classeur!</a:t>
            </a:r>
          </a:p>
        </p:txBody>
      </p:sp>
      <p:pic>
        <p:nvPicPr>
          <p:cNvPr id="10242" name="Picture 2" descr="C:\Documents and Settings\Michael\Local Settings\Temporary Internet Files\Content.IE5\1DT1LMKL\MC90043486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761714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l’ordinateur?</a:t>
            </a:r>
          </a:p>
          <a:p>
            <a:pPr>
              <a:buNone/>
            </a:pPr>
            <a:r>
              <a:rPr lang="fr-FR" b="1" dirty="0" smtClean="0"/>
              <a:t>E1: L’ordinateur est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ordinateur!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371600"/>
            <a:ext cx="3810000" cy="280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3600" b="1" i="1" dirty="0" smtClean="0"/>
              <a:t>Quel est le rôle d’un adjectif?</a:t>
            </a:r>
          </a:p>
          <a:p>
            <a:endParaRPr lang="fr-FR" b="1" dirty="0" smtClean="0"/>
          </a:p>
          <a:p>
            <a:r>
              <a:rPr lang="fr-FR" b="1" dirty="0" smtClean="0"/>
              <a:t>Réponse:</a:t>
            </a:r>
          </a:p>
          <a:p>
            <a:pPr lvl="1"/>
            <a:r>
              <a:rPr lang="fr-FR" b="1" dirty="0" smtClean="0"/>
              <a:t>Pour décrire quelque chose.</a:t>
            </a:r>
          </a:p>
          <a:p>
            <a:pPr lvl="1"/>
            <a:endParaRPr lang="fr-FR" b="1" dirty="0" smtClean="0"/>
          </a:p>
          <a:p>
            <a:r>
              <a:rPr lang="fr-FR" b="1" dirty="0" smtClean="0"/>
              <a:t>Quel est le rôle d’un adjectif possessif?</a:t>
            </a:r>
          </a:p>
          <a:p>
            <a:endParaRPr lang="fr-FR" b="1" dirty="0" smtClean="0"/>
          </a:p>
          <a:p>
            <a:r>
              <a:rPr lang="fr-FR" b="1" dirty="0" smtClean="0"/>
              <a:t>Réponse:</a:t>
            </a:r>
          </a:p>
          <a:p>
            <a:pPr lvl="1"/>
            <a:r>
              <a:rPr lang="fr-FR" b="1" dirty="0" smtClean="0"/>
              <a:t>Pour exprimer la </a:t>
            </a:r>
            <a:r>
              <a:rPr lang="fr-FR" b="1" u="sng" dirty="0" smtClean="0"/>
              <a:t>possession</a:t>
            </a:r>
            <a:endParaRPr lang="fr-FR" b="1" u="sn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910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 stylo?</a:t>
            </a:r>
          </a:p>
          <a:p>
            <a:pPr>
              <a:buNone/>
            </a:pPr>
            <a:r>
              <a:rPr lang="fr-FR" b="1" dirty="0" smtClean="0"/>
              <a:t>E2: Le stylo est à </a:t>
            </a:r>
            <a:r>
              <a:rPr lang="fr-FR" b="1" i="1" u="sng" dirty="0" smtClean="0"/>
              <a:t>toi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stylo!</a:t>
            </a:r>
          </a:p>
        </p:txBody>
      </p:sp>
      <p:pic>
        <p:nvPicPr>
          <p:cNvPr id="4098" name="Picture 2" descr="C:\Documents and Settings\Michael\Local Settings\Temporary Internet Files\Content.IE5\1DT1LMKL\MC9102171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6890" y="1554566"/>
            <a:ext cx="1864309" cy="2622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5235714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libri" pitchFamily="34" charset="0"/>
              </a:rPr>
              <a:t>ton</a:t>
            </a:r>
            <a:endParaRPr lang="en-US" sz="4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910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la trousse?</a:t>
            </a:r>
          </a:p>
          <a:p>
            <a:pPr>
              <a:buNone/>
            </a:pPr>
            <a:r>
              <a:rPr lang="fr-FR" b="1" dirty="0" smtClean="0"/>
              <a:t>E1: La trousse est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trousse!</a:t>
            </a:r>
          </a:p>
        </p:txBody>
      </p:sp>
      <p:pic>
        <p:nvPicPr>
          <p:cNvPr id="5122" name="Picture 2" descr="C:\Documents and Settings\Michael\Local Settings\Temporary Internet Files\Content.IE5\T3QP2G2F\MC9002340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82764"/>
            <a:ext cx="3124200" cy="27595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5334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Calibri" pitchFamily="34" charset="0"/>
              </a:rPr>
              <a:t>notre</a:t>
            </a:r>
            <a:endParaRPr lang="en-US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4196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les crayons?</a:t>
            </a:r>
          </a:p>
          <a:p>
            <a:pPr>
              <a:buNone/>
            </a:pPr>
            <a:r>
              <a:rPr lang="fr-FR" b="1" dirty="0" smtClean="0"/>
              <a:t>E2: Les crayons sont à </a:t>
            </a:r>
            <a:r>
              <a:rPr lang="fr-FR" b="1" i="1" u="sng" dirty="0" smtClean="0"/>
              <a:t>Marc et Joël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</a:t>
            </a:r>
            <a:r>
              <a:rPr lang="fr-FR" b="1" dirty="0" smtClean="0"/>
              <a:t>ce sont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crayons!</a:t>
            </a:r>
          </a:p>
        </p:txBody>
      </p:sp>
      <p:pic>
        <p:nvPicPr>
          <p:cNvPr id="6147" name="Picture 3" descr="C:\Documents and Settings\Michael\Local Settings\Temporary Internet Files\Content.IE5\2303URME\MC9004124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972842"/>
            <a:ext cx="3124200" cy="34354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557784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leurs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la calculatrice?</a:t>
            </a:r>
          </a:p>
          <a:p>
            <a:pPr>
              <a:buNone/>
            </a:pPr>
            <a:r>
              <a:rPr lang="fr-FR" b="1" dirty="0" smtClean="0"/>
              <a:t>E1: La calculatrice est à </a:t>
            </a:r>
            <a:r>
              <a:rPr lang="fr-FR" b="1" i="1" u="sng" dirty="0" smtClean="0"/>
              <a:t>Brigitte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calculatrice!</a:t>
            </a:r>
          </a:p>
        </p:txBody>
      </p:sp>
      <p:pic>
        <p:nvPicPr>
          <p:cNvPr id="7170" name="Picture 2" descr="C:\Documents and Settings\Michael\Local Settings\Temporary Internet Files\Content.IE5\T3QP2G2F\MC90043486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57200"/>
            <a:ext cx="4191000" cy="4191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527304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sa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3434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les règles (f.)?</a:t>
            </a:r>
          </a:p>
          <a:p>
            <a:pPr>
              <a:buNone/>
            </a:pPr>
            <a:r>
              <a:rPr lang="fr-FR" b="1" dirty="0" smtClean="0"/>
              <a:t>E2: Les règles sont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règles!</a:t>
            </a:r>
          </a:p>
        </p:txBody>
      </p:sp>
      <p:pic>
        <p:nvPicPr>
          <p:cNvPr id="8194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0"/>
            <a:ext cx="2362200" cy="2324304"/>
          </a:xfrm>
          <a:prstGeom prst="rect">
            <a:avLst/>
          </a:prstGeom>
          <a:noFill/>
        </p:spPr>
      </p:pic>
      <p:pic>
        <p:nvPicPr>
          <p:cNvPr id="6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28800"/>
            <a:ext cx="2362200" cy="2324304"/>
          </a:xfrm>
          <a:prstGeom prst="rect">
            <a:avLst/>
          </a:prstGeom>
          <a:noFill/>
        </p:spPr>
      </p:pic>
      <p:pic>
        <p:nvPicPr>
          <p:cNvPr id="7" name="Picture 2" descr="C:\Documents and Settings\Michael\Local Settings\Temporary Internet Files\Content.IE5\OP0XT426\MC900290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362200" cy="23243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81600" y="5486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nos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2672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les papiers (m.)?</a:t>
            </a:r>
          </a:p>
          <a:p>
            <a:pPr>
              <a:buNone/>
            </a:pPr>
            <a:r>
              <a:rPr lang="fr-FR" b="1" dirty="0" smtClean="0"/>
              <a:t>E1: Les papiers sont à </a:t>
            </a:r>
            <a:r>
              <a:rPr lang="fr-FR" b="1" i="1" u="sng" dirty="0" smtClean="0"/>
              <a:t>vous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</a:t>
            </a:r>
            <a:r>
              <a:rPr lang="fr-FR" b="1" dirty="0" smtClean="0"/>
              <a:t>ce sont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papiers!</a:t>
            </a:r>
          </a:p>
        </p:txBody>
      </p:sp>
      <p:sp>
        <p:nvSpPr>
          <p:cNvPr id="9218" name="Documents"/>
          <p:cNvSpPr>
            <a:spLocks noEditPoints="1" noChangeArrowheads="1"/>
          </p:cNvSpPr>
          <p:nvPr/>
        </p:nvSpPr>
        <p:spPr bwMode="auto">
          <a:xfrm>
            <a:off x="3886200" y="1524000"/>
            <a:ext cx="2209800" cy="26479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15000" y="538870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vos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E1: C’est à qui le classeur?</a:t>
            </a:r>
          </a:p>
          <a:p>
            <a:pPr>
              <a:buNone/>
            </a:pPr>
            <a:r>
              <a:rPr lang="fr-FR" b="1" dirty="0" smtClean="0"/>
              <a:t>E2: Le classeur est à </a:t>
            </a:r>
            <a:r>
              <a:rPr lang="fr-FR" b="1" i="1" u="sng" dirty="0" smtClean="0"/>
              <a:t>Janine et Paulette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classeur!</a:t>
            </a:r>
          </a:p>
        </p:txBody>
      </p:sp>
      <p:pic>
        <p:nvPicPr>
          <p:cNvPr id="10242" name="Picture 2" descr="C:\Documents and Settings\Michael\Local Settings\Temporary Internet Files\Content.IE5\1DT1LMKL\MC90043486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761714"/>
            <a:ext cx="3733800" cy="373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5257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leur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114800"/>
            <a:ext cx="7239000" cy="312420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E2: C’est à qui l’ordinateur?</a:t>
            </a:r>
          </a:p>
          <a:p>
            <a:pPr>
              <a:buNone/>
            </a:pPr>
            <a:r>
              <a:rPr lang="fr-FR" b="1" dirty="0" smtClean="0"/>
              <a:t>E1: L’ordinateur est à </a:t>
            </a:r>
            <a:r>
              <a:rPr lang="fr-FR" b="1" i="1" u="sng" dirty="0" smtClean="0"/>
              <a:t>nous</a:t>
            </a:r>
            <a:r>
              <a:rPr lang="fr-FR" b="1" dirty="0" smtClean="0"/>
              <a:t>,</a:t>
            </a:r>
          </a:p>
          <a:p>
            <a:pPr>
              <a:buNone/>
            </a:pPr>
            <a:r>
              <a:rPr lang="fr-FR" b="1" dirty="0" smtClean="0"/>
              <a:t>			 donc c’est  </a:t>
            </a:r>
            <a:r>
              <a:rPr lang="fr-FR" b="1" i="1" u="sng" dirty="0" smtClean="0"/>
              <a:t>____</a:t>
            </a:r>
            <a:r>
              <a:rPr lang="fr-FR" b="1" i="1" dirty="0" smtClean="0"/>
              <a:t> </a:t>
            </a:r>
            <a:r>
              <a:rPr lang="fr-FR" b="1" dirty="0" smtClean="0"/>
              <a:t>ordinateur!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00" y="5257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Calibri" pitchFamily="34" charset="0"/>
              </a:rPr>
              <a:t>notre</a:t>
            </a:r>
            <a:endParaRPr lang="en-US" sz="3600" b="1" dirty="0"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524000"/>
            <a:ext cx="3581400" cy="2638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43200"/>
            <a:ext cx="7239000" cy="3886200"/>
          </a:xfrm>
        </p:spPr>
        <p:txBody>
          <a:bodyPr/>
          <a:lstStyle/>
          <a:p>
            <a:pPr algn="ctr"/>
            <a:r>
              <a:rPr lang="fr-FR" sz="4400" b="1" dirty="0" smtClean="0"/>
              <a:t>un crayon</a:t>
            </a:r>
          </a:p>
          <a:p>
            <a:pPr algn="ctr"/>
            <a:r>
              <a:rPr lang="fr-FR" b="1" i="1" dirty="0" smtClean="0"/>
              <a:t>Le crayon est à </a:t>
            </a:r>
            <a:r>
              <a:rPr lang="fr-FR" b="1" i="1" u="sng" dirty="0" smtClean="0"/>
              <a:t>moi</a:t>
            </a:r>
            <a:r>
              <a:rPr lang="fr-FR" b="1" i="1" dirty="0" smtClean="0"/>
              <a:t>.</a:t>
            </a:r>
          </a:p>
          <a:p>
            <a:pPr algn="ctr"/>
            <a:r>
              <a:rPr lang="fr-FR" b="1" i="1" dirty="0" smtClean="0"/>
              <a:t>Donc, c’est </a:t>
            </a:r>
            <a:r>
              <a:rPr lang="fr-FR" b="1" i="1" u="sng" dirty="0" smtClean="0"/>
              <a:t>mon</a:t>
            </a:r>
            <a:r>
              <a:rPr lang="fr-FR" b="1" i="1" dirty="0" smtClean="0"/>
              <a:t> crayon.</a:t>
            </a:r>
          </a:p>
          <a:p>
            <a:pPr algn="ctr"/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masculin ou féminin?</a:t>
            </a:r>
          </a:p>
          <a:p>
            <a:pPr algn="ctr">
              <a:buNone/>
            </a:pPr>
            <a:r>
              <a:rPr lang="fr-FR" b="1" dirty="0" smtClean="0"/>
              <a:t>singulier ou  pluriel?</a:t>
            </a:r>
            <a:endParaRPr lang="fr-FR" b="1" dirty="0"/>
          </a:p>
        </p:txBody>
      </p:sp>
      <p:pic>
        <p:nvPicPr>
          <p:cNvPr id="1026" name="Picture 2" descr="C:\Documents and Settings\Michael\Local Settings\Temporary Internet Files\Content.IE5\2303URME\MC90043487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34875">
            <a:off x="3558923" y="587123"/>
            <a:ext cx="2971657" cy="2971657"/>
          </a:xfrm>
          <a:prstGeom prst="rect">
            <a:avLst/>
          </a:prstGeom>
          <a:noFill/>
        </p:spPr>
      </p:pic>
      <p:sp>
        <p:nvSpPr>
          <p:cNvPr id="5" name="Donut 4"/>
          <p:cNvSpPr/>
          <p:nvPr/>
        </p:nvSpPr>
        <p:spPr>
          <a:xfrm>
            <a:off x="2895600" y="51816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2956560" y="573024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43200"/>
            <a:ext cx="7239000" cy="3886200"/>
          </a:xfrm>
        </p:spPr>
        <p:txBody>
          <a:bodyPr/>
          <a:lstStyle/>
          <a:p>
            <a:pPr algn="ctr"/>
            <a:r>
              <a:rPr lang="fr-FR" sz="4400" b="1" dirty="0" smtClean="0"/>
              <a:t>des crayons</a:t>
            </a:r>
          </a:p>
          <a:p>
            <a:pPr algn="ctr"/>
            <a:r>
              <a:rPr lang="fr-FR" b="1" i="1" dirty="0" smtClean="0"/>
              <a:t>Les crayons sont à </a:t>
            </a:r>
            <a:r>
              <a:rPr lang="fr-FR" b="1" i="1" u="sng" dirty="0" smtClean="0"/>
              <a:t>moi</a:t>
            </a:r>
            <a:r>
              <a:rPr lang="fr-FR" b="1" i="1" dirty="0" smtClean="0"/>
              <a:t>.</a:t>
            </a:r>
          </a:p>
          <a:p>
            <a:pPr algn="ctr"/>
            <a:r>
              <a:rPr lang="fr-FR" b="1" i="1" dirty="0" smtClean="0"/>
              <a:t>Donc, </a:t>
            </a:r>
            <a:r>
              <a:rPr lang="fr-FR" b="1" i="1" dirty="0" smtClean="0"/>
              <a:t>ce sont </a:t>
            </a:r>
            <a:r>
              <a:rPr lang="fr-FR" b="1" i="1" u="sng" dirty="0" smtClean="0"/>
              <a:t>mes</a:t>
            </a:r>
            <a:r>
              <a:rPr lang="fr-FR" b="1" i="1" dirty="0" smtClean="0"/>
              <a:t> crayons.</a:t>
            </a:r>
          </a:p>
          <a:p>
            <a:pPr algn="ctr"/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masculin ou féminin?</a:t>
            </a:r>
          </a:p>
          <a:p>
            <a:pPr algn="ctr">
              <a:buNone/>
            </a:pPr>
            <a:r>
              <a:rPr lang="fr-FR" b="1" dirty="0" smtClean="0"/>
              <a:t>singulier ou  pluriel?</a:t>
            </a:r>
            <a:endParaRPr lang="fr-FR" b="1" dirty="0"/>
          </a:p>
        </p:txBody>
      </p:sp>
      <p:pic>
        <p:nvPicPr>
          <p:cNvPr id="1026" name="Picture 2" descr="C:\Documents and Settings\Michael\Local Settings\Temporary Internet Files\Content.IE5\2303URME\MC90043487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34875">
            <a:off x="3558923" y="587123"/>
            <a:ext cx="2971657" cy="2971657"/>
          </a:xfrm>
          <a:prstGeom prst="rect">
            <a:avLst/>
          </a:prstGeom>
          <a:noFill/>
        </p:spPr>
      </p:pic>
      <p:sp>
        <p:nvSpPr>
          <p:cNvPr id="5" name="Donut 4"/>
          <p:cNvSpPr/>
          <p:nvPr/>
        </p:nvSpPr>
        <p:spPr>
          <a:xfrm>
            <a:off x="2895600" y="51816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4953000" y="57912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2" descr="C:\Documents and Settings\Michael\Local Settings\Temporary Internet Files\Content.IE5\2303URME\MC90043487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34875">
            <a:off x="3711323" y="739523"/>
            <a:ext cx="2971657" cy="2971657"/>
          </a:xfrm>
          <a:prstGeom prst="rect">
            <a:avLst/>
          </a:prstGeom>
          <a:noFill/>
        </p:spPr>
      </p:pic>
      <p:pic>
        <p:nvPicPr>
          <p:cNvPr id="8" name="Picture 2" descr="C:\Documents and Settings\Michael\Local Settings\Temporary Internet Files\Content.IE5\2303URME\MC90043487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34875">
            <a:off x="3863723" y="891923"/>
            <a:ext cx="2971657" cy="2971657"/>
          </a:xfrm>
          <a:prstGeom prst="rect">
            <a:avLst/>
          </a:prstGeom>
          <a:noFill/>
        </p:spPr>
      </p:pic>
      <p:pic>
        <p:nvPicPr>
          <p:cNvPr id="9" name="Picture 2" descr="C:\Documents and Settings\Michael\Local Settings\Temporary Internet Files\Content.IE5\2303URME\MC90043487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34875">
            <a:off x="4016123" y="1044323"/>
            <a:ext cx="2971657" cy="2971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43200"/>
            <a:ext cx="7239000" cy="3886200"/>
          </a:xfrm>
        </p:spPr>
        <p:txBody>
          <a:bodyPr/>
          <a:lstStyle/>
          <a:p>
            <a:pPr algn="ctr"/>
            <a:r>
              <a:rPr lang="fr-FR" sz="4400" b="1" dirty="0" smtClean="0"/>
              <a:t>une gomme</a:t>
            </a:r>
          </a:p>
          <a:p>
            <a:pPr algn="ctr"/>
            <a:r>
              <a:rPr lang="fr-FR" b="1" i="1" dirty="0" smtClean="0"/>
              <a:t>La gomme est à </a:t>
            </a:r>
            <a:r>
              <a:rPr lang="fr-FR" b="1" i="1" u="sng" dirty="0" smtClean="0"/>
              <a:t>moi</a:t>
            </a:r>
            <a:r>
              <a:rPr lang="fr-FR" b="1" i="1" dirty="0" smtClean="0"/>
              <a:t>.</a:t>
            </a:r>
          </a:p>
          <a:p>
            <a:pPr algn="ctr"/>
            <a:r>
              <a:rPr lang="fr-FR" b="1" i="1" dirty="0" smtClean="0"/>
              <a:t>Donc, c’est </a:t>
            </a:r>
            <a:r>
              <a:rPr lang="fr-FR" b="1" i="1" u="sng" dirty="0" smtClean="0"/>
              <a:t>ma</a:t>
            </a:r>
            <a:r>
              <a:rPr lang="fr-FR" b="1" i="1" dirty="0" smtClean="0"/>
              <a:t> gomme.</a:t>
            </a:r>
          </a:p>
          <a:p>
            <a:pPr algn="ctr"/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masculin ou féminin?</a:t>
            </a:r>
          </a:p>
          <a:p>
            <a:pPr algn="ctr">
              <a:buNone/>
            </a:pPr>
            <a:r>
              <a:rPr lang="fr-FR" b="1" dirty="0" smtClean="0"/>
              <a:t>singulier ou  pluriel?</a:t>
            </a:r>
            <a:endParaRPr lang="fr-FR" b="1" dirty="0"/>
          </a:p>
        </p:txBody>
      </p:sp>
      <p:sp>
        <p:nvSpPr>
          <p:cNvPr id="5" name="Donut 4"/>
          <p:cNvSpPr/>
          <p:nvPr/>
        </p:nvSpPr>
        <p:spPr>
          <a:xfrm>
            <a:off x="4953000" y="51816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3048000" y="57150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43200"/>
            <a:ext cx="7239000" cy="3886200"/>
          </a:xfrm>
        </p:spPr>
        <p:txBody>
          <a:bodyPr/>
          <a:lstStyle/>
          <a:p>
            <a:pPr algn="ctr"/>
            <a:r>
              <a:rPr lang="fr-FR" sz="4400" b="1" dirty="0" smtClean="0"/>
              <a:t>des gommes</a:t>
            </a:r>
          </a:p>
          <a:p>
            <a:pPr algn="ctr"/>
            <a:r>
              <a:rPr lang="fr-FR" b="1" i="1" dirty="0" smtClean="0"/>
              <a:t>Les gommes sont à </a:t>
            </a:r>
            <a:r>
              <a:rPr lang="fr-FR" b="1" i="1" u="sng" dirty="0" smtClean="0"/>
              <a:t>moi</a:t>
            </a:r>
            <a:r>
              <a:rPr lang="fr-FR" b="1" i="1" dirty="0" smtClean="0"/>
              <a:t>.</a:t>
            </a:r>
          </a:p>
          <a:p>
            <a:pPr algn="ctr"/>
            <a:r>
              <a:rPr lang="fr-FR" b="1" i="1" dirty="0" smtClean="0"/>
              <a:t>Donc, </a:t>
            </a:r>
            <a:r>
              <a:rPr lang="fr-FR" b="1" i="1" dirty="0" smtClean="0"/>
              <a:t>ce sont </a:t>
            </a:r>
            <a:r>
              <a:rPr lang="fr-FR" b="1" i="1" u="sng" dirty="0" smtClean="0"/>
              <a:t>mes</a:t>
            </a:r>
            <a:r>
              <a:rPr lang="fr-FR" b="1" i="1" dirty="0" smtClean="0"/>
              <a:t> gommes.</a:t>
            </a:r>
          </a:p>
          <a:p>
            <a:pPr algn="ctr"/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masculin ou féminin?</a:t>
            </a:r>
          </a:p>
          <a:p>
            <a:pPr algn="ctr">
              <a:buNone/>
            </a:pPr>
            <a:r>
              <a:rPr lang="fr-FR" b="1" dirty="0" smtClean="0"/>
              <a:t>singulier ou  pluriel?</a:t>
            </a:r>
            <a:endParaRPr lang="fr-FR" b="1" dirty="0"/>
          </a:p>
        </p:txBody>
      </p:sp>
      <p:sp>
        <p:nvSpPr>
          <p:cNvPr id="5" name="Donut 4"/>
          <p:cNvSpPr/>
          <p:nvPr/>
        </p:nvSpPr>
        <p:spPr>
          <a:xfrm>
            <a:off x="4953000" y="51816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5029200" y="5791200"/>
            <a:ext cx="2362200" cy="838200"/>
          </a:xfrm>
          <a:prstGeom prst="donut">
            <a:avLst>
              <a:gd name="adj" fmla="val 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2209800" cy="2209800"/>
          </a:xfrm>
          <a:prstGeom prst="rect">
            <a:avLst/>
          </a:prstGeom>
          <a:noFill/>
        </p:spPr>
      </p:pic>
      <p:pic>
        <p:nvPicPr>
          <p:cNvPr id="7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066800"/>
            <a:ext cx="2209800" cy="2209800"/>
          </a:xfrm>
          <a:prstGeom prst="rect">
            <a:avLst/>
          </a:prstGeom>
          <a:noFill/>
        </p:spPr>
      </p:pic>
      <p:pic>
        <p:nvPicPr>
          <p:cNvPr id="8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066800"/>
            <a:ext cx="2209800" cy="2209800"/>
          </a:xfrm>
          <a:prstGeom prst="rect">
            <a:avLst/>
          </a:prstGeom>
          <a:noFill/>
        </p:spPr>
      </p:pic>
      <p:pic>
        <p:nvPicPr>
          <p:cNvPr id="9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066800"/>
            <a:ext cx="2209800" cy="2209800"/>
          </a:xfrm>
          <a:prstGeom prst="rect">
            <a:avLst/>
          </a:prstGeom>
          <a:noFill/>
        </p:spPr>
      </p:pic>
      <p:pic>
        <p:nvPicPr>
          <p:cNvPr id="10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66800"/>
            <a:ext cx="2209800" cy="2209800"/>
          </a:xfrm>
          <a:prstGeom prst="rect">
            <a:avLst/>
          </a:prstGeom>
          <a:noFill/>
        </p:spPr>
      </p:pic>
      <p:pic>
        <p:nvPicPr>
          <p:cNvPr id="11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066800"/>
            <a:ext cx="2209800" cy="2209800"/>
          </a:xfrm>
          <a:prstGeom prst="rect">
            <a:avLst/>
          </a:prstGeom>
          <a:noFill/>
        </p:spPr>
      </p:pic>
      <p:pic>
        <p:nvPicPr>
          <p:cNvPr id="12" name="Picture 2" descr="C:\Documents and Settings\Michael\Local Settings\Temporary Internet Files\Content.IE5\T3QP2G2F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0668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  <p:bldP spid="5" grpId="0" uiExpand="1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Les adjectifs possessifs</a:t>
            </a:r>
            <a:endParaRPr lang="fr-FR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24000" y="1397001"/>
          <a:ext cx="7391400" cy="5232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féminin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r>
                        <a:rPr lang="en-US" sz="2000" baseline="0" dirty="0" smtClean="0"/>
                        <a:t> et </a:t>
                      </a:r>
                      <a:r>
                        <a:rPr lang="en-US" sz="2000" baseline="0" dirty="0" err="1" smtClean="0"/>
                        <a:t>féminin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pluriel</a:t>
                      </a:r>
                      <a:endParaRPr lang="en-US" sz="2000" dirty="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74748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526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latin typeface="Calibri" pitchFamily="34" charset="0"/>
              </a:rPr>
              <a:t>my</a:t>
            </a:r>
            <a:endParaRPr lang="en-US" sz="4400" b="1" i="1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mon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626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ma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2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mes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2888159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your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7600" y="2895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ton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2600" y="2895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ta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5200" y="2895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tes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0" y="3573959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latin typeface="Calibri" pitchFamily="34" charset="0"/>
              </a:rPr>
              <a:t>his/her</a:t>
            </a:r>
            <a:endParaRPr lang="en-US" sz="4200" b="1" dirty="0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57600" y="35814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son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35814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sa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35814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ses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2600" y="4335959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our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9000" y="4343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notre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57800" y="4343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notre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86600" y="4343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nos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52600" y="5090518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your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29000" y="5097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votre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57800" y="5097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votre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86600" y="5097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vos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52600" y="5852518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their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0" y="5859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leur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7800" y="5859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leur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86600" y="58599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leurs</a:t>
            </a:r>
            <a:endParaRPr lang="en-US" sz="4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7239000" cy="5029200"/>
          </a:xfrm>
        </p:spPr>
        <p:txBody>
          <a:bodyPr/>
          <a:lstStyle/>
          <a:p>
            <a:r>
              <a:rPr lang="fr-FR" b="1" u="sng" dirty="0" smtClean="0"/>
              <a:t>Contexte</a:t>
            </a:r>
            <a:r>
              <a:rPr lang="fr-FR" b="1" dirty="0" smtClean="0"/>
              <a:t>:</a:t>
            </a:r>
            <a:endParaRPr lang="fr-FR" b="1" dirty="0" smtClean="0"/>
          </a:p>
          <a:p>
            <a:r>
              <a:rPr lang="fr-FR" b="1" dirty="0" smtClean="0"/>
              <a:t>Vos parents </a:t>
            </a:r>
            <a:r>
              <a:rPr lang="fr-FR" b="1" dirty="0" smtClean="0"/>
              <a:t>vous ont </a:t>
            </a:r>
            <a:r>
              <a:rPr lang="fr-FR" b="1" dirty="0" smtClean="0"/>
              <a:t>acheté des fournitures scolaires pour la rentrée.</a:t>
            </a:r>
          </a:p>
          <a:p>
            <a:r>
              <a:rPr lang="fr-FR" b="1" dirty="0" smtClean="0"/>
              <a:t>Mais le problème est que personne ne sait à qui sont les affaires.</a:t>
            </a:r>
          </a:p>
          <a:p>
            <a:r>
              <a:rPr lang="fr-FR" b="1" dirty="0" smtClean="0"/>
              <a:t>Alors, dites à votre partenaire à qui sont les </a:t>
            </a:r>
            <a:r>
              <a:rPr lang="fr-FR" b="1" dirty="0" smtClean="0"/>
              <a:t>articles!</a:t>
            </a:r>
            <a:endParaRPr lang="fr-FR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7239000" cy="5029200"/>
          </a:xfrm>
        </p:spPr>
        <p:txBody>
          <a:bodyPr/>
          <a:lstStyle/>
          <a:p>
            <a:r>
              <a:rPr lang="fr-FR" b="1" u="sng" dirty="0" smtClean="0"/>
              <a:t>T</a:t>
            </a:r>
            <a:r>
              <a:rPr lang="fr-FR" b="1" u="sng" dirty="0" smtClean="0"/>
              <a:t>âche</a:t>
            </a:r>
            <a:r>
              <a:rPr lang="fr-FR" b="1" dirty="0" smtClean="0"/>
              <a:t>:</a:t>
            </a:r>
            <a:endParaRPr lang="fr-FR" b="1" dirty="0" smtClean="0"/>
          </a:p>
          <a:p>
            <a:r>
              <a:rPr lang="fr-FR" b="1" dirty="0" smtClean="0"/>
              <a:t>R</a:t>
            </a:r>
            <a:r>
              <a:rPr lang="fr-FR" b="1" dirty="0" smtClean="0"/>
              <a:t>épondre à la question de votre partenaire</a:t>
            </a:r>
          </a:p>
          <a:p>
            <a:endParaRPr lang="fr-FR" b="1" dirty="0"/>
          </a:p>
          <a:p>
            <a:r>
              <a:rPr lang="fr-FR" b="1" u="sng" dirty="0" smtClean="0"/>
              <a:t>Eléments requis:</a:t>
            </a:r>
          </a:p>
          <a:p>
            <a:r>
              <a:rPr lang="fr-FR" b="1" dirty="0" smtClean="0"/>
              <a:t>l’adjectif possessif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8276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403</TotalTime>
  <Words>569</Words>
  <Application>Microsoft Macintosh PowerPoint</Application>
  <PresentationFormat>On-screen Show (4:3)</PresentationFormat>
  <Paragraphs>160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TP030001159</vt:lpstr>
      <vt:lpstr>Français 3</vt:lpstr>
      <vt:lpstr>Question?</vt:lpstr>
      <vt:lpstr>Modèle 1</vt:lpstr>
      <vt:lpstr>Modèle 2</vt:lpstr>
      <vt:lpstr>Modèle 3</vt:lpstr>
      <vt:lpstr>Modèle 4</vt:lpstr>
      <vt:lpstr>Les adjectifs possessifs</vt:lpstr>
      <vt:lpstr>Pratiquons!</vt:lpstr>
      <vt:lpstr>Pratiquons!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59</cp:revision>
  <dcterms:created xsi:type="dcterms:W3CDTF">2011-08-09T23:00:23Z</dcterms:created>
  <dcterms:modified xsi:type="dcterms:W3CDTF">2013-09-10T15:45:23Z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